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94" r:id="rId3"/>
    <p:sldId id="296" r:id="rId4"/>
    <p:sldId id="297" r:id="rId5"/>
    <p:sldId id="298" r:id="rId6"/>
    <p:sldId id="299" r:id="rId7"/>
    <p:sldId id="300" r:id="rId8"/>
    <p:sldId id="295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 varScale="1">
        <p:scale>
          <a:sx n="55" d="100"/>
          <a:sy n="55" d="100"/>
        </p:scale>
        <p:origin x="60" y="1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10/21/2021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welcome-word-png/download/3597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BAMBOO%20GREEN\Leson%20Plan%20Power%20Point\Lesson%20Plan%20p.pt\Class%209\unit%205\BombombomVengaboys.wm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A95AA3-E3BC-438E-8CC5-3334E7922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61983" y="0"/>
            <a:ext cx="7818889" cy="5209309"/>
          </a:xfrm>
          <a:prstGeom prst="rect">
            <a:avLst/>
          </a:prstGeom>
        </p:spPr>
      </p:pic>
      <p:pic>
        <p:nvPicPr>
          <p:cNvPr id="1026" name="Picture 2" descr="Background Flower Vintage - Ảnh miễn phí trên Pixabay">
            <a:extLst>
              <a:ext uri="{FF2B5EF4-FFF2-40B4-BE49-F238E27FC236}">
                <a16:creationId xmlns:a16="http://schemas.microsoft.com/office/drawing/2014/main" id="{65ABC940-A85D-406C-863A-BFA52838B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069" y="0"/>
            <a:ext cx="6359236" cy="423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3BD7DB-6C7D-4EEB-B7A8-60F590A31A90}"/>
              </a:ext>
            </a:extLst>
          </p:cNvPr>
          <p:cNvSpPr txBox="1"/>
          <p:nvPr/>
        </p:nvSpPr>
        <p:spPr>
          <a:xfrm>
            <a:off x="3144982" y="3206997"/>
            <a:ext cx="1001683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VNI-Park" pitchFamily="2" charset="0"/>
              </a:rPr>
              <a:t>to our class</a:t>
            </a:r>
          </a:p>
        </p:txBody>
      </p:sp>
    </p:spTree>
    <p:extLst>
      <p:ext uri="{BB962C8B-B14F-4D97-AF65-F5344CB8AC3E}">
        <p14:creationId xmlns:p14="http://schemas.microsoft.com/office/powerpoint/2010/main" val="1028976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5A71F-FE6F-4AD8-82E2-6DFD607AAC50}"/>
              </a:ext>
            </a:extLst>
          </p:cNvPr>
          <p:cNvSpPr txBox="1">
            <a:spLocks/>
          </p:cNvSpPr>
          <p:nvPr/>
        </p:nvSpPr>
        <p:spPr>
          <a:xfrm>
            <a:off x="3602182" y="179970"/>
            <a:ext cx="4367230" cy="10116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TRUE OR FALSE 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202014-C4C4-4C97-A47C-82AEB173E3A3}"/>
              </a:ext>
            </a:extLst>
          </p:cNvPr>
          <p:cNvSpPr/>
          <p:nvPr/>
        </p:nvSpPr>
        <p:spPr>
          <a:xfrm>
            <a:off x="304799" y="1191629"/>
            <a:ext cx="8035637" cy="6650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b) Tim’s mother met his teacher at school.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EC699AA-7152-4319-821D-E90DF3D62D8C}"/>
              </a:ext>
            </a:extLst>
          </p:cNvPr>
          <p:cNvSpPr/>
          <p:nvPr/>
        </p:nvSpPr>
        <p:spPr>
          <a:xfrm>
            <a:off x="9642764" y="1094509"/>
            <a:ext cx="1496291" cy="762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TRUE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C828203-65BF-4601-B572-D5F9BD8E0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744828"/>
              </p:ext>
            </p:extLst>
          </p:nvPr>
        </p:nvGraphicFramePr>
        <p:xfrm>
          <a:off x="304799" y="2068598"/>
          <a:ext cx="11682432" cy="46094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0477">
                  <a:extLst>
                    <a:ext uri="{9D8B030D-6E8A-4147-A177-3AD203B41FA5}">
                      <a16:colId xmlns:a16="http://schemas.microsoft.com/office/drawing/2014/main" val="2912606792"/>
                    </a:ext>
                  </a:extLst>
                </a:gridCol>
                <a:gridCol w="10261955">
                  <a:extLst>
                    <a:ext uri="{9D8B030D-6E8A-4147-A177-3AD203B41FA5}">
                      <a16:colId xmlns:a16="http://schemas.microsoft.com/office/drawing/2014/main" val="1742335831"/>
                    </a:ext>
                  </a:extLst>
                </a:gridCol>
              </a:tblGrid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Mom: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Tim? Tim? Are you home?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606081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Tim: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Yes, Mom. I’m in the living-room. What is it, Mom?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475267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Mom: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 went to your school today and Miss Jackson gave me your 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report card</a:t>
                      </a:r>
                      <a:r>
                        <a:rPr lang="en-US" sz="16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22208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Tim: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Oh, is it a good report?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574219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Mom: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Don’t worry. It’s excellent. You did very well.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925342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Tim: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May I see the report?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979112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Mom: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Sure. I’m 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proud of </a:t>
                      </a:r>
                      <a:r>
                        <a:rPr lang="en-US" sz="1600" dirty="0"/>
                        <a:t>you, Tim. I know you worked really hard this semester.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975530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Tim: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Thanks, Mom.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548790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Mom: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But there’s one thing you need to 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improve</a:t>
                      </a:r>
                      <a:r>
                        <a:rPr lang="en-US" sz="16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746810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Tim: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What’s that, Mom?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620664"/>
                  </a:ext>
                </a:extLst>
              </a:tr>
              <a:tr h="586072">
                <a:tc>
                  <a:txBody>
                    <a:bodyPr/>
                    <a:lstStyle/>
                    <a:p>
                      <a:r>
                        <a:rPr lang="en-US" sz="1400" b="1" dirty="0"/>
                        <a:t>Mom: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 Jackson said you should work harder on your Spanish 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pronunciation</a:t>
                      </a:r>
                      <a:r>
                        <a:rPr lang="en-US" sz="1600" dirty="0"/>
                        <a:t>. She asked me to give you this dictionary.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902757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Tim: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Yes, I know. Some of those Spanish sounds are really hard. I’ll try my best to improve them.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467272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Mom: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 believe you can do it, Tim.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972226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F8BCF1F-E91E-4DD0-9C0E-446CB66C9E34}"/>
              </a:ext>
            </a:extLst>
          </p:cNvPr>
          <p:cNvCxnSpPr>
            <a:cxnSpLocks/>
          </p:cNvCxnSpPr>
          <p:nvPr/>
        </p:nvCxnSpPr>
        <p:spPr>
          <a:xfrm>
            <a:off x="1786172" y="3077306"/>
            <a:ext cx="655426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25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5A71F-FE6F-4AD8-82E2-6DFD607AAC50}"/>
              </a:ext>
            </a:extLst>
          </p:cNvPr>
          <p:cNvSpPr txBox="1">
            <a:spLocks/>
          </p:cNvSpPr>
          <p:nvPr/>
        </p:nvSpPr>
        <p:spPr>
          <a:xfrm>
            <a:off x="3602182" y="179970"/>
            <a:ext cx="4367230" cy="10116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TRUE OR FALSE 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202014-C4C4-4C97-A47C-82AEB173E3A3}"/>
              </a:ext>
            </a:extLst>
          </p:cNvPr>
          <p:cNvSpPr/>
          <p:nvPr/>
        </p:nvSpPr>
        <p:spPr>
          <a:xfrm>
            <a:off x="304799" y="1191629"/>
            <a:ext cx="8035637" cy="6650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c) Tim’s report is poor.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EC699AA-7152-4319-821D-E90DF3D62D8C}"/>
              </a:ext>
            </a:extLst>
          </p:cNvPr>
          <p:cNvSpPr/>
          <p:nvPr/>
        </p:nvSpPr>
        <p:spPr>
          <a:xfrm>
            <a:off x="9642764" y="1094509"/>
            <a:ext cx="1496291" cy="762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FALSE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C828203-65BF-4601-B572-D5F9BD8E0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94383"/>
              </p:ext>
            </p:extLst>
          </p:nvPr>
        </p:nvGraphicFramePr>
        <p:xfrm>
          <a:off x="304799" y="2068598"/>
          <a:ext cx="11682432" cy="46094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0477">
                  <a:extLst>
                    <a:ext uri="{9D8B030D-6E8A-4147-A177-3AD203B41FA5}">
                      <a16:colId xmlns:a16="http://schemas.microsoft.com/office/drawing/2014/main" val="2912606792"/>
                    </a:ext>
                  </a:extLst>
                </a:gridCol>
                <a:gridCol w="10261955">
                  <a:extLst>
                    <a:ext uri="{9D8B030D-6E8A-4147-A177-3AD203B41FA5}">
                      <a16:colId xmlns:a16="http://schemas.microsoft.com/office/drawing/2014/main" val="1742335831"/>
                    </a:ext>
                  </a:extLst>
                </a:gridCol>
              </a:tblGrid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Mom: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Tim? Tim? Are you home?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606081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Tim: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Yes, Mom. I’m in the living-room. What is it, Mom?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475267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Mom: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 went to your school today and Miss Jackson gave me your 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report card</a:t>
                      </a:r>
                      <a:r>
                        <a:rPr lang="en-US" sz="16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22208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Tim: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Oh, is it a good report?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574219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Mom: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Don’t worry. It’s excellent. You did very well.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925342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Tim: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May I see the report?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979112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Mom: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Sure. I’m 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proud of </a:t>
                      </a:r>
                      <a:r>
                        <a:rPr lang="en-US" sz="1600" dirty="0"/>
                        <a:t>you, Tim. I know you worked really hard this semester.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975530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Tim: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Thanks, Mom.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548790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Mom: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But there’s one thing you need to 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improve</a:t>
                      </a:r>
                      <a:r>
                        <a:rPr lang="en-US" sz="16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746810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Tim: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What’s that, Mom?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620664"/>
                  </a:ext>
                </a:extLst>
              </a:tr>
              <a:tr h="586072">
                <a:tc>
                  <a:txBody>
                    <a:bodyPr/>
                    <a:lstStyle/>
                    <a:p>
                      <a:r>
                        <a:rPr lang="en-US" sz="1400" b="1" dirty="0"/>
                        <a:t>Mom: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 Jackson said you should work harder on your Spanish 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pronunciation</a:t>
                      </a:r>
                      <a:r>
                        <a:rPr lang="en-US" sz="1600" dirty="0"/>
                        <a:t>. She asked me to give you this dictionary.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902757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Tim: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Yes, I know. Some of those Spanish sounds are really hard. I’ll try my best to improve them.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467272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Mom: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 believe you can do it, Tim.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972226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F8BCF1F-E91E-4DD0-9C0E-446CB66C9E34}"/>
              </a:ext>
            </a:extLst>
          </p:cNvPr>
          <p:cNvCxnSpPr>
            <a:cxnSpLocks/>
          </p:cNvCxnSpPr>
          <p:nvPr/>
        </p:nvCxnSpPr>
        <p:spPr>
          <a:xfrm>
            <a:off x="1786172" y="3429000"/>
            <a:ext cx="236379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439B06-E481-41D4-A811-C1A34F3AF263}"/>
              </a:ext>
            </a:extLst>
          </p:cNvPr>
          <p:cNvCxnSpPr>
            <a:cxnSpLocks/>
          </p:cNvCxnSpPr>
          <p:nvPr/>
        </p:nvCxnSpPr>
        <p:spPr>
          <a:xfrm>
            <a:off x="1786172" y="3739659"/>
            <a:ext cx="41574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BDF262E-644E-41A8-90E1-75BE17B5FECD}"/>
              </a:ext>
            </a:extLst>
          </p:cNvPr>
          <p:cNvCxnSpPr>
            <a:cxnSpLocks/>
          </p:cNvCxnSpPr>
          <p:nvPr/>
        </p:nvCxnSpPr>
        <p:spPr>
          <a:xfrm>
            <a:off x="3208660" y="1717430"/>
            <a:ext cx="78704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00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5A71F-FE6F-4AD8-82E2-6DFD607AAC50}"/>
              </a:ext>
            </a:extLst>
          </p:cNvPr>
          <p:cNvSpPr txBox="1">
            <a:spLocks/>
          </p:cNvSpPr>
          <p:nvPr/>
        </p:nvSpPr>
        <p:spPr>
          <a:xfrm>
            <a:off x="3602182" y="179970"/>
            <a:ext cx="4367230" cy="10116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TRUE OR FALSE 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202014-C4C4-4C97-A47C-82AEB173E3A3}"/>
              </a:ext>
            </a:extLst>
          </p:cNvPr>
          <p:cNvSpPr/>
          <p:nvPr/>
        </p:nvSpPr>
        <p:spPr>
          <a:xfrm>
            <a:off x="304799" y="1191629"/>
            <a:ext cx="8035637" cy="6650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d) Tim’s mother wants him to improve one thing.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EC699AA-7152-4319-821D-E90DF3D62D8C}"/>
              </a:ext>
            </a:extLst>
          </p:cNvPr>
          <p:cNvSpPr/>
          <p:nvPr/>
        </p:nvSpPr>
        <p:spPr>
          <a:xfrm>
            <a:off x="9642764" y="1094509"/>
            <a:ext cx="1496291" cy="762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TRUE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C828203-65BF-4601-B572-D5F9BD8E0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622528"/>
              </p:ext>
            </p:extLst>
          </p:nvPr>
        </p:nvGraphicFramePr>
        <p:xfrm>
          <a:off x="304799" y="2068598"/>
          <a:ext cx="11682432" cy="46094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0477">
                  <a:extLst>
                    <a:ext uri="{9D8B030D-6E8A-4147-A177-3AD203B41FA5}">
                      <a16:colId xmlns:a16="http://schemas.microsoft.com/office/drawing/2014/main" val="2912606792"/>
                    </a:ext>
                  </a:extLst>
                </a:gridCol>
                <a:gridCol w="10261955">
                  <a:extLst>
                    <a:ext uri="{9D8B030D-6E8A-4147-A177-3AD203B41FA5}">
                      <a16:colId xmlns:a16="http://schemas.microsoft.com/office/drawing/2014/main" val="1742335831"/>
                    </a:ext>
                  </a:extLst>
                </a:gridCol>
              </a:tblGrid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Mom: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Tim? Tim? Are you home?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606081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Tim: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Yes, Mom. I’m in the living-room. What is it, Mom?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475267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Mom: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 went to your school today and Miss Jackson gave me your 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report card</a:t>
                      </a:r>
                      <a:r>
                        <a:rPr lang="en-US" sz="16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22208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Tim: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Oh, is it a good report?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574219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Mom: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Don’t worry. It’s excellent. You did very well.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925342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Tim: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May I see the report?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979112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Mom: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Sure. I’m 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proud of </a:t>
                      </a:r>
                      <a:r>
                        <a:rPr lang="en-US" sz="1600" dirty="0"/>
                        <a:t>you, Tim. I know you worked really hard this semester.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975530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Tim: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Thanks, Mom.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548790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Mom: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But there’s one thing you need to 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improve</a:t>
                      </a:r>
                      <a:r>
                        <a:rPr lang="en-US" sz="16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746810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Tim: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What’s that, Mom?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620664"/>
                  </a:ext>
                </a:extLst>
              </a:tr>
              <a:tr h="586072">
                <a:tc>
                  <a:txBody>
                    <a:bodyPr/>
                    <a:lstStyle/>
                    <a:p>
                      <a:r>
                        <a:rPr lang="en-US" sz="1400" b="1" dirty="0"/>
                        <a:t>Mom: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 Jackson said you should work harder on your Spanish 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pronunciation</a:t>
                      </a:r>
                      <a:r>
                        <a:rPr lang="en-US" sz="1600" dirty="0"/>
                        <a:t>. She asked me to give you this dictionary.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902757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Tim: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Yes, I know. Some of those Spanish sounds are really hard. I’ll try my best to improve them.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467272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Mom: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 believe you can do it, Tim.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972226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439B06-E481-41D4-A811-C1A34F3AF263}"/>
              </a:ext>
            </a:extLst>
          </p:cNvPr>
          <p:cNvCxnSpPr>
            <a:cxnSpLocks/>
          </p:cNvCxnSpPr>
          <p:nvPr/>
        </p:nvCxnSpPr>
        <p:spPr>
          <a:xfrm>
            <a:off x="1786172" y="5111259"/>
            <a:ext cx="41574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BDF262E-644E-41A8-90E1-75BE17B5FECD}"/>
              </a:ext>
            </a:extLst>
          </p:cNvPr>
          <p:cNvCxnSpPr>
            <a:cxnSpLocks/>
          </p:cNvCxnSpPr>
          <p:nvPr/>
        </p:nvCxnSpPr>
        <p:spPr>
          <a:xfrm>
            <a:off x="5156557" y="1798031"/>
            <a:ext cx="303787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53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5A71F-FE6F-4AD8-82E2-6DFD607AAC50}"/>
              </a:ext>
            </a:extLst>
          </p:cNvPr>
          <p:cNvSpPr txBox="1">
            <a:spLocks/>
          </p:cNvSpPr>
          <p:nvPr/>
        </p:nvSpPr>
        <p:spPr>
          <a:xfrm>
            <a:off x="3602182" y="179970"/>
            <a:ext cx="4367230" cy="10116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TRUE OR FALSE 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202014-C4C4-4C97-A47C-82AEB173E3A3}"/>
              </a:ext>
            </a:extLst>
          </p:cNvPr>
          <p:cNvSpPr/>
          <p:nvPr/>
        </p:nvSpPr>
        <p:spPr>
          <a:xfrm>
            <a:off x="304799" y="1191629"/>
            <a:ext cx="8035637" cy="6650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e) Tim needs to improve his Spanish grammar.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EC699AA-7152-4319-821D-E90DF3D62D8C}"/>
              </a:ext>
            </a:extLst>
          </p:cNvPr>
          <p:cNvSpPr/>
          <p:nvPr/>
        </p:nvSpPr>
        <p:spPr>
          <a:xfrm>
            <a:off x="9642764" y="1094509"/>
            <a:ext cx="1496291" cy="762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FALSE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C828203-65BF-4601-B572-D5F9BD8E0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334766"/>
              </p:ext>
            </p:extLst>
          </p:nvPr>
        </p:nvGraphicFramePr>
        <p:xfrm>
          <a:off x="304799" y="2068598"/>
          <a:ext cx="11682432" cy="46094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0477">
                  <a:extLst>
                    <a:ext uri="{9D8B030D-6E8A-4147-A177-3AD203B41FA5}">
                      <a16:colId xmlns:a16="http://schemas.microsoft.com/office/drawing/2014/main" val="2912606792"/>
                    </a:ext>
                  </a:extLst>
                </a:gridCol>
                <a:gridCol w="10261955">
                  <a:extLst>
                    <a:ext uri="{9D8B030D-6E8A-4147-A177-3AD203B41FA5}">
                      <a16:colId xmlns:a16="http://schemas.microsoft.com/office/drawing/2014/main" val="1742335831"/>
                    </a:ext>
                  </a:extLst>
                </a:gridCol>
              </a:tblGrid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Mom: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Tim? Tim? Are you home?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606081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Tim: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Yes, Mom. I’m in the living-room. What is it, Mom?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475267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Mom: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 went to your school today and Miss Jackson gave me your 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report card</a:t>
                      </a:r>
                      <a:r>
                        <a:rPr lang="en-US" sz="16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22208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Tim: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Oh, is it a good report?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574219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Mom: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Don’t worry. It’s excellent. You did very well.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925342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Tim: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May I see the report?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979112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Mom: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Sure. I’m 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proud of </a:t>
                      </a:r>
                      <a:r>
                        <a:rPr lang="en-US" sz="1600" dirty="0"/>
                        <a:t>you, Tim. I know you worked really hard this semester.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975530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Tim: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Thanks, Mom.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548790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Mom: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But there’s one thing you need to 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improve</a:t>
                      </a:r>
                      <a:r>
                        <a:rPr lang="en-US" sz="16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746810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Tim: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What’s that, Mom?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620664"/>
                  </a:ext>
                </a:extLst>
              </a:tr>
              <a:tr h="586072">
                <a:tc>
                  <a:txBody>
                    <a:bodyPr/>
                    <a:lstStyle/>
                    <a:p>
                      <a:r>
                        <a:rPr lang="en-US" sz="1400" b="1" dirty="0"/>
                        <a:t>Mom: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 Jackson said you should work harder on your Spanish 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pronunciation</a:t>
                      </a:r>
                      <a:r>
                        <a:rPr lang="en-US" sz="1600" dirty="0"/>
                        <a:t>. She asked me to give you this dictionary.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902757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Tim: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Yes, I know. Some of those Spanish sounds are really hard. I’ll try my best to improve them.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467272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Mom: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 believe you can do it, Tim.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972226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439B06-E481-41D4-A811-C1A34F3AF263}"/>
              </a:ext>
            </a:extLst>
          </p:cNvPr>
          <p:cNvCxnSpPr>
            <a:cxnSpLocks/>
          </p:cNvCxnSpPr>
          <p:nvPr/>
        </p:nvCxnSpPr>
        <p:spPr>
          <a:xfrm>
            <a:off x="3602182" y="5779475"/>
            <a:ext cx="506703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BDF262E-644E-41A8-90E1-75BE17B5FECD}"/>
              </a:ext>
            </a:extLst>
          </p:cNvPr>
          <p:cNvCxnSpPr>
            <a:cxnSpLocks/>
          </p:cNvCxnSpPr>
          <p:nvPr/>
        </p:nvCxnSpPr>
        <p:spPr>
          <a:xfrm>
            <a:off x="4931538" y="1727692"/>
            <a:ext cx="303787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99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5A71F-FE6F-4AD8-82E2-6DFD607AAC50}"/>
              </a:ext>
            </a:extLst>
          </p:cNvPr>
          <p:cNvSpPr txBox="1">
            <a:spLocks/>
          </p:cNvSpPr>
          <p:nvPr/>
        </p:nvSpPr>
        <p:spPr>
          <a:xfrm>
            <a:off x="3602182" y="179970"/>
            <a:ext cx="4367230" cy="10116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TRUE OR FALSE 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202014-C4C4-4C97-A47C-82AEB173E3A3}"/>
              </a:ext>
            </a:extLst>
          </p:cNvPr>
          <p:cNvSpPr/>
          <p:nvPr/>
        </p:nvSpPr>
        <p:spPr>
          <a:xfrm>
            <a:off x="304799" y="1166721"/>
            <a:ext cx="8557847" cy="6650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f) Tim promised to try his best in learning Spanish.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EC699AA-7152-4319-821D-E90DF3D62D8C}"/>
              </a:ext>
            </a:extLst>
          </p:cNvPr>
          <p:cNvSpPr/>
          <p:nvPr/>
        </p:nvSpPr>
        <p:spPr>
          <a:xfrm>
            <a:off x="9642764" y="1094509"/>
            <a:ext cx="1496291" cy="762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TRUE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C828203-65BF-4601-B572-D5F9BD8E0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324936"/>
              </p:ext>
            </p:extLst>
          </p:nvPr>
        </p:nvGraphicFramePr>
        <p:xfrm>
          <a:off x="304799" y="2068598"/>
          <a:ext cx="11682432" cy="46094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0477">
                  <a:extLst>
                    <a:ext uri="{9D8B030D-6E8A-4147-A177-3AD203B41FA5}">
                      <a16:colId xmlns:a16="http://schemas.microsoft.com/office/drawing/2014/main" val="2912606792"/>
                    </a:ext>
                  </a:extLst>
                </a:gridCol>
                <a:gridCol w="10261955">
                  <a:extLst>
                    <a:ext uri="{9D8B030D-6E8A-4147-A177-3AD203B41FA5}">
                      <a16:colId xmlns:a16="http://schemas.microsoft.com/office/drawing/2014/main" val="1742335831"/>
                    </a:ext>
                  </a:extLst>
                </a:gridCol>
              </a:tblGrid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Mom: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Tim? Tim? Are you home?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606081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Tim: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Yes, Mom. I’m in the living-room. What is it, Mom?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475267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Mom: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 went to your school today and Miss Jackson gave me your 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report card</a:t>
                      </a:r>
                      <a:r>
                        <a:rPr lang="en-US" sz="16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22208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Tim: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Oh, is it a good report?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574219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Mom: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Don’t worry. It’s excellent. You did very well.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925342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Tim: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May I see the report?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979112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Mom: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Sure. I’m 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proud of </a:t>
                      </a:r>
                      <a:r>
                        <a:rPr lang="en-US" sz="1600" dirty="0"/>
                        <a:t>you, Tim. I know you worked really hard this semester.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975530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Tim: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Thanks, Mom.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548790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Mom: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But there’s one thing you need to 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improve</a:t>
                      </a:r>
                      <a:r>
                        <a:rPr lang="en-US" sz="16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746810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Tim: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What’s that, Mom?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620664"/>
                  </a:ext>
                </a:extLst>
              </a:tr>
              <a:tr h="586072">
                <a:tc>
                  <a:txBody>
                    <a:bodyPr/>
                    <a:lstStyle/>
                    <a:p>
                      <a:r>
                        <a:rPr lang="en-US" sz="1400" b="1" dirty="0"/>
                        <a:t>Mom: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 Jackson said you should work harder on your Spanish 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pronunciation</a:t>
                      </a:r>
                      <a:r>
                        <a:rPr lang="en-US" sz="1600" dirty="0"/>
                        <a:t>. She asked me to give you this dictionary.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902757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Tim: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Yes, I know. Some of those Spanish sounds are really hard. I’ll try my best to improve them.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467272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Mom: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 believe you can do it, Tim.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972226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439B06-E481-41D4-A811-C1A34F3AF263}"/>
              </a:ext>
            </a:extLst>
          </p:cNvPr>
          <p:cNvCxnSpPr>
            <a:cxnSpLocks/>
          </p:cNvCxnSpPr>
          <p:nvPr/>
        </p:nvCxnSpPr>
        <p:spPr>
          <a:xfrm>
            <a:off x="7072597" y="6342183"/>
            <a:ext cx="319681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11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5A71F-FE6F-4AD8-82E2-6DFD607AAC50}"/>
              </a:ext>
            </a:extLst>
          </p:cNvPr>
          <p:cNvSpPr txBox="1">
            <a:spLocks/>
          </p:cNvSpPr>
          <p:nvPr/>
        </p:nvSpPr>
        <p:spPr>
          <a:xfrm>
            <a:off x="2380318" y="415428"/>
            <a:ext cx="7262446" cy="10116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Answer the questions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202014-C4C4-4C97-A47C-82AEB173E3A3}"/>
              </a:ext>
            </a:extLst>
          </p:cNvPr>
          <p:cNvSpPr/>
          <p:nvPr/>
        </p:nvSpPr>
        <p:spPr>
          <a:xfrm>
            <a:off x="357552" y="1418166"/>
            <a:ext cx="8557847" cy="6650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a) Who is Miss Jackson?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2CCB4F-C76F-419B-B83F-62961C39ECAC}"/>
              </a:ext>
            </a:extLst>
          </p:cNvPr>
          <p:cNvSpPr/>
          <p:nvPr/>
        </p:nvSpPr>
        <p:spPr>
          <a:xfrm>
            <a:off x="1606059" y="2420904"/>
            <a:ext cx="8557847" cy="66501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She is Tim’s teacher.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F9216F-9BE0-4799-9DC2-809EEC81B697}"/>
              </a:ext>
            </a:extLst>
          </p:cNvPr>
          <p:cNvSpPr/>
          <p:nvPr/>
        </p:nvSpPr>
        <p:spPr>
          <a:xfrm>
            <a:off x="357552" y="3414721"/>
            <a:ext cx="8557847" cy="6650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b) What did Miss Jackson give Tim’s mother?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7FA52E-666F-41B9-BCBF-34EF566FC64A}"/>
              </a:ext>
            </a:extLst>
          </p:cNvPr>
          <p:cNvSpPr/>
          <p:nvPr/>
        </p:nvSpPr>
        <p:spPr>
          <a:xfrm>
            <a:off x="1606058" y="4243843"/>
            <a:ext cx="8557847" cy="66501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She gave Tim’s mother his report card.</a:t>
            </a:r>
          </a:p>
        </p:txBody>
      </p:sp>
    </p:spTree>
    <p:extLst>
      <p:ext uri="{BB962C8B-B14F-4D97-AF65-F5344CB8AC3E}">
        <p14:creationId xmlns:p14="http://schemas.microsoft.com/office/powerpoint/2010/main" val="239297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5A71F-FE6F-4AD8-82E2-6DFD607AAC50}"/>
              </a:ext>
            </a:extLst>
          </p:cNvPr>
          <p:cNvSpPr txBox="1">
            <a:spLocks/>
          </p:cNvSpPr>
          <p:nvPr/>
        </p:nvSpPr>
        <p:spPr>
          <a:xfrm>
            <a:off x="2380318" y="415428"/>
            <a:ext cx="7262446" cy="10116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Answer the questions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202014-C4C4-4C97-A47C-82AEB173E3A3}"/>
              </a:ext>
            </a:extLst>
          </p:cNvPr>
          <p:cNvSpPr/>
          <p:nvPr/>
        </p:nvSpPr>
        <p:spPr>
          <a:xfrm>
            <a:off x="357552" y="1418166"/>
            <a:ext cx="8557847" cy="6650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c) How did Tim study this semester?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2CCB4F-C76F-419B-B83F-62961C39ECAC}"/>
              </a:ext>
            </a:extLst>
          </p:cNvPr>
          <p:cNvSpPr/>
          <p:nvPr/>
        </p:nvSpPr>
        <p:spPr>
          <a:xfrm>
            <a:off x="1606059" y="2420904"/>
            <a:ext cx="8557847" cy="66501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He studied very hard.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F9216F-9BE0-4799-9DC2-809EEC81B697}"/>
              </a:ext>
            </a:extLst>
          </p:cNvPr>
          <p:cNvSpPr/>
          <p:nvPr/>
        </p:nvSpPr>
        <p:spPr>
          <a:xfrm>
            <a:off x="357552" y="3414721"/>
            <a:ext cx="8557847" cy="6650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d) What did Miss Jackson say Tim should do?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7FA52E-666F-41B9-BCBF-34EF566FC64A}"/>
              </a:ext>
            </a:extLst>
          </p:cNvPr>
          <p:cNvSpPr/>
          <p:nvPr/>
        </p:nvSpPr>
        <p:spPr>
          <a:xfrm>
            <a:off x="1606058" y="4243842"/>
            <a:ext cx="8557847" cy="11674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She said that Tim should work harder on his Spanish </a:t>
            </a:r>
            <a:r>
              <a:rPr lang="en-US" sz="2800" dirty="0" err="1"/>
              <a:t>pronounciation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078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5A71F-FE6F-4AD8-82E2-6DFD607AAC50}"/>
              </a:ext>
            </a:extLst>
          </p:cNvPr>
          <p:cNvSpPr txBox="1">
            <a:spLocks/>
          </p:cNvSpPr>
          <p:nvPr/>
        </p:nvSpPr>
        <p:spPr>
          <a:xfrm>
            <a:off x="2380318" y="415428"/>
            <a:ext cx="7262446" cy="10116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Answer the questions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202014-C4C4-4C97-A47C-82AEB173E3A3}"/>
              </a:ext>
            </a:extLst>
          </p:cNvPr>
          <p:cNvSpPr/>
          <p:nvPr/>
        </p:nvSpPr>
        <p:spPr>
          <a:xfrm>
            <a:off x="357552" y="1418166"/>
            <a:ext cx="8557847" cy="6650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c) How did Tim study this semester?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2CCB4F-C76F-419B-B83F-62961C39ECAC}"/>
              </a:ext>
            </a:extLst>
          </p:cNvPr>
          <p:cNvSpPr/>
          <p:nvPr/>
        </p:nvSpPr>
        <p:spPr>
          <a:xfrm>
            <a:off x="1606059" y="2420904"/>
            <a:ext cx="8557847" cy="66501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He studied very hard.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F9216F-9BE0-4799-9DC2-809EEC81B697}"/>
              </a:ext>
            </a:extLst>
          </p:cNvPr>
          <p:cNvSpPr/>
          <p:nvPr/>
        </p:nvSpPr>
        <p:spPr>
          <a:xfrm>
            <a:off x="357552" y="3414721"/>
            <a:ext cx="8557847" cy="6650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d) What did Miss Jackson say Tim should do?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7FA52E-666F-41B9-BCBF-34EF566FC64A}"/>
              </a:ext>
            </a:extLst>
          </p:cNvPr>
          <p:cNvSpPr/>
          <p:nvPr/>
        </p:nvSpPr>
        <p:spPr>
          <a:xfrm>
            <a:off x="1606058" y="4243842"/>
            <a:ext cx="8557847" cy="11674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She said that Tim should work harder on his Spanish </a:t>
            </a:r>
            <a:r>
              <a:rPr lang="en-US" sz="2800" dirty="0" err="1"/>
              <a:t>pronounciation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035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5A71F-FE6F-4AD8-82E2-6DFD607AAC50}"/>
              </a:ext>
            </a:extLst>
          </p:cNvPr>
          <p:cNvSpPr txBox="1">
            <a:spLocks/>
          </p:cNvSpPr>
          <p:nvPr/>
        </p:nvSpPr>
        <p:spPr>
          <a:xfrm>
            <a:off x="2380318" y="415428"/>
            <a:ext cx="7262446" cy="10116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Answer the questions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202014-C4C4-4C97-A47C-82AEB173E3A3}"/>
              </a:ext>
            </a:extLst>
          </p:cNvPr>
          <p:cNvSpPr/>
          <p:nvPr/>
        </p:nvSpPr>
        <p:spPr>
          <a:xfrm>
            <a:off x="410306" y="1577353"/>
            <a:ext cx="11090033" cy="10116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e) What did Tim’s mother give him at the end of the conversation?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2CCB4F-C76F-419B-B83F-62961C39ECAC}"/>
              </a:ext>
            </a:extLst>
          </p:cNvPr>
          <p:cNvSpPr/>
          <p:nvPr/>
        </p:nvSpPr>
        <p:spPr>
          <a:xfrm>
            <a:off x="2010506" y="2869490"/>
            <a:ext cx="8557847" cy="66501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She gave him a dictionary.</a:t>
            </a:r>
          </a:p>
        </p:txBody>
      </p:sp>
    </p:spTree>
    <p:extLst>
      <p:ext uri="{BB962C8B-B14F-4D97-AF65-F5344CB8AC3E}">
        <p14:creationId xmlns:p14="http://schemas.microsoft.com/office/powerpoint/2010/main" val="150714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6" name="BombombomVengaboys.wma">
            <a:hlinkClick r:id="" action="ppaction://media"/>
            <a:extLst>
              <a:ext uri="{FF2B5EF4-FFF2-40B4-BE49-F238E27FC236}">
                <a16:creationId xmlns:a16="http://schemas.microsoft.com/office/drawing/2014/main" id="{B7D965E7-1F9B-4229-A01A-7CB2775085F4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6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7" name="Rectangle 13">
            <a:extLst>
              <a:ext uri="{FF2B5EF4-FFF2-40B4-BE49-F238E27FC236}">
                <a16:creationId xmlns:a16="http://schemas.microsoft.com/office/drawing/2014/main" id="{20B0B46F-6E86-4C98-8A0F-40DD28F0C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2400"/>
            <a:ext cx="914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en-US" altLang="en-US" sz="4000" b="1">
                <a:solidFill>
                  <a:schemeClr val="tx2"/>
                </a:solidFill>
              </a:rPr>
            </a:br>
            <a:endParaRPr lang="en-US" altLang="en-US" sz="4400" b="1">
              <a:solidFill>
                <a:srgbClr val="FF0066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3EE507-726B-4EAA-B422-FA3C490AD8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5: study habits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2348C2B-E134-43BE-86EF-F09E71B635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Listen and read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915" fill="hold"/>
                                        <p:tgtEl>
                                          <p:spTgt spid="880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500"/>
                                        <p:tgtEl>
                                          <p:spTgt spid="88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66FF3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500"/>
                                        <p:tgtEl>
                                          <p:spTgt spid="88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500"/>
                                        <p:tgtEl>
                                          <p:spTgt spid="88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07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53745-0E9F-4EC0-9701-E18355F9E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82" y="179970"/>
            <a:ext cx="4367230" cy="1011659"/>
          </a:xfrm>
        </p:spPr>
        <p:txBody>
          <a:bodyPr/>
          <a:lstStyle/>
          <a:p>
            <a:pPr algn="ctr"/>
            <a:r>
              <a:rPr lang="en-US" dirty="0"/>
              <a:t>vocabulary</a:t>
            </a:r>
          </a:p>
        </p:txBody>
      </p:sp>
      <p:pic>
        <p:nvPicPr>
          <p:cNvPr id="3074" name="Picture 2" descr="Clipart - Report Card Clipart - Free Transparent PNG Clipart Images Download">
            <a:extLst>
              <a:ext uri="{FF2B5EF4-FFF2-40B4-BE49-F238E27FC236}">
                <a16:creationId xmlns:a16="http://schemas.microsoft.com/office/drawing/2014/main" id="{FC98D8C7-3456-4507-B5C8-E4D46B7F9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99" b="95208" l="2500" r="94167">
                        <a14:foregroundMark x1="11071" y1="9691" x2="49762" y2="11182"/>
                        <a14:foregroundMark x1="53214" y1="13099" x2="17024" y2="13419"/>
                        <a14:foregroundMark x1="28810" y1="16826" x2="15119" y2="16081"/>
                        <a14:foregroundMark x1="15119" y1="16081" x2="31667" y2="15442"/>
                        <a14:foregroundMark x1="48452" y1="13738" x2="9167" y2="13951"/>
                        <a14:foregroundMark x1="9167" y1="13951" x2="11071" y2="15122"/>
                        <a14:foregroundMark x1="52619" y1="14590" x2="33690" y2="39510"/>
                        <a14:foregroundMark x1="33690" y1="39510" x2="30357" y2="41853"/>
                        <a14:foregroundMark x1="23452" y1="29286" x2="32619" y2="61129"/>
                        <a14:foregroundMark x1="17976" y1="31629" x2="27500" y2="56550"/>
                        <a14:foregroundMark x1="27500" y1="56550" x2="27500" y2="56550"/>
                        <a14:foregroundMark x1="23690" y1="58253" x2="54524" y2="56337"/>
                        <a14:foregroundMark x1="30714" y1="74760" x2="42619" y2="74547"/>
                        <a14:foregroundMark x1="42619" y1="74547" x2="60238" y2="74760"/>
                        <a14:foregroundMark x1="28214" y1="75825" x2="25952" y2="77529"/>
                        <a14:foregroundMark x1="37976" y1="25346" x2="25000" y2="32162"/>
                        <a14:foregroundMark x1="12976" y1="29606" x2="21190" y2="32481"/>
                        <a14:foregroundMark x1="5952" y1="7242" x2="3095" y2="15974"/>
                        <a14:foregroundMark x1="50357" y1="6603" x2="43452" y2="7774"/>
                        <a14:foregroundMark x1="9524" y1="4899" x2="22500" y2="6922"/>
                        <a14:foregroundMark x1="24048" y1="30777" x2="25952" y2="55485"/>
                        <a14:foregroundMark x1="39881" y1="27050" x2="30357" y2="59105"/>
                        <a14:foregroundMark x1="43452" y1="35250" x2="40238" y2="56230"/>
                        <a14:foregroundMark x1="40238" y1="56230" x2="50833" y2="66986"/>
                        <a14:foregroundMark x1="50833" y1="66986" x2="56429" y2="65069"/>
                        <a14:foregroundMark x1="31667" y1="66241" x2="35476" y2="58573"/>
                        <a14:foregroundMark x1="35476" y1="59957" x2="45595" y2="72417"/>
                        <a14:foregroundMark x1="45595" y1="72417" x2="33214" y2="74760"/>
                        <a14:foregroundMark x1="27857" y1="78168" x2="31310" y2="76464"/>
                        <a14:foregroundMark x1="36786" y1="64537" x2="21786" y2="57721"/>
                        <a14:foregroundMark x1="23452" y1="42386" x2="15476" y2="52929"/>
                        <a14:foregroundMark x1="79524" y1="24814" x2="82381" y2="42386"/>
                        <a14:foregroundMark x1="91667" y1="30777" x2="79286" y2="55165"/>
                        <a14:foregroundMark x1="80238" y1="27583" x2="85000" y2="48669"/>
                        <a14:foregroundMark x1="69762" y1="24175" x2="84643" y2="43237"/>
                        <a14:foregroundMark x1="87143" y1="30138" x2="75476" y2="28754"/>
                        <a14:foregroundMark x1="75476" y1="28754" x2="72619" y2="22790"/>
                        <a14:foregroundMark x1="94167" y1="36954" x2="89048" y2="67093"/>
                        <a14:foregroundMark x1="78333" y1="89776" x2="75476" y2="88605"/>
                        <a14:foregroundMark x1="85952" y1="86688" x2="53571" y2="88072"/>
                        <a14:foregroundMark x1="82738" y1="94888" x2="74524" y2="95208"/>
                        <a14:foregroundMark x1="56429" y1="6922" x2="46310" y2="5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86" y="1245003"/>
            <a:ext cx="4860799" cy="543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0672C72-2AC2-47C3-9E0B-8114BAF029C7}"/>
              </a:ext>
            </a:extLst>
          </p:cNvPr>
          <p:cNvSpPr/>
          <p:nvPr/>
        </p:nvSpPr>
        <p:spPr>
          <a:xfrm>
            <a:off x="6705599" y="2022764"/>
            <a:ext cx="4544291" cy="112221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report card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2B2149-5CB0-4247-94D6-F19CFD6CC8B8}"/>
              </a:ext>
            </a:extLst>
          </p:cNvPr>
          <p:cNvSpPr/>
          <p:nvPr/>
        </p:nvSpPr>
        <p:spPr>
          <a:xfrm>
            <a:off x="6705599" y="3878389"/>
            <a:ext cx="4544291" cy="112221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216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53745-0E9F-4EC0-9701-E18355F9E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82" y="179970"/>
            <a:ext cx="4367230" cy="1011659"/>
          </a:xfrm>
        </p:spPr>
        <p:txBody>
          <a:bodyPr/>
          <a:lstStyle/>
          <a:p>
            <a:pPr algn="ctr"/>
            <a:r>
              <a:rPr lang="en-US" dirty="0"/>
              <a:t>vocabulary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672C72-2AC2-47C3-9E0B-8114BAF029C7}"/>
              </a:ext>
            </a:extLst>
          </p:cNvPr>
          <p:cNvSpPr/>
          <p:nvPr/>
        </p:nvSpPr>
        <p:spPr>
          <a:xfrm>
            <a:off x="6705599" y="2022764"/>
            <a:ext cx="4544291" cy="112221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proud (of)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2B2149-5CB0-4247-94D6-F19CFD6CC8B8}"/>
              </a:ext>
            </a:extLst>
          </p:cNvPr>
          <p:cNvSpPr/>
          <p:nvPr/>
        </p:nvSpPr>
        <p:spPr>
          <a:xfrm>
            <a:off x="6705599" y="3878389"/>
            <a:ext cx="4544291" cy="112221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(adj)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good grades clip art - Clip Art Library">
            <a:extLst>
              <a:ext uri="{FF2B5EF4-FFF2-40B4-BE49-F238E27FC236}">
                <a16:creationId xmlns:a16="http://schemas.microsoft.com/office/drawing/2014/main" id="{EC47EB9E-E712-48EE-A9CC-F8692707B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61" y="989472"/>
            <a:ext cx="4367230" cy="577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46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53745-0E9F-4EC0-9701-E18355F9E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82" y="179970"/>
            <a:ext cx="4367230" cy="1011659"/>
          </a:xfrm>
        </p:spPr>
        <p:txBody>
          <a:bodyPr/>
          <a:lstStyle/>
          <a:p>
            <a:pPr algn="ctr"/>
            <a:r>
              <a:rPr lang="en-US" dirty="0"/>
              <a:t>vocabulary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672C72-2AC2-47C3-9E0B-8114BAF029C7}"/>
              </a:ext>
            </a:extLst>
          </p:cNvPr>
          <p:cNvSpPr/>
          <p:nvPr/>
        </p:nvSpPr>
        <p:spPr>
          <a:xfrm>
            <a:off x="6705599" y="2022764"/>
            <a:ext cx="4544291" cy="112221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improve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2B2149-5CB0-4247-94D6-F19CFD6CC8B8}"/>
              </a:ext>
            </a:extLst>
          </p:cNvPr>
          <p:cNvSpPr/>
          <p:nvPr/>
        </p:nvSpPr>
        <p:spPr>
          <a:xfrm>
            <a:off x="6705599" y="3878389"/>
            <a:ext cx="4544291" cy="112221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Junction City plans for grade improvement">
            <a:extLst>
              <a:ext uri="{FF2B5EF4-FFF2-40B4-BE49-F238E27FC236}">
                <a16:creationId xmlns:a16="http://schemas.microsoft.com/office/drawing/2014/main" id="{59032E34-80E7-46B1-B8F3-8206EBF9F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0" y="1292966"/>
            <a:ext cx="4225637" cy="517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9507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53745-0E9F-4EC0-9701-E18355F9E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82" y="179970"/>
            <a:ext cx="4367230" cy="1011659"/>
          </a:xfrm>
        </p:spPr>
        <p:txBody>
          <a:bodyPr/>
          <a:lstStyle/>
          <a:p>
            <a:pPr algn="ctr"/>
            <a:r>
              <a:rPr lang="en-US" dirty="0"/>
              <a:t>vocabulary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672C72-2AC2-47C3-9E0B-8114BAF029C7}"/>
              </a:ext>
            </a:extLst>
          </p:cNvPr>
          <p:cNvSpPr/>
          <p:nvPr/>
        </p:nvSpPr>
        <p:spPr>
          <a:xfrm>
            <a:off x="6705597" y="1371531"/>
            <a:ext cx="4544291" cy="112221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/>
              <a:t>pronounce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2B2149-5CB0-4247-94D6-F19CFD6CC8B8}"/>
              </a:ext>
            </a:extLst>
          </p:cNvPr>
          <p:cNvSpPr/>
          <p:nvPr/>
        </p:nvSpPr>
        <p:spPr>
          <a:xfrm>
            <a:off x="6705597" y="2742855"/>
            <a:ext cx="4544291" cy="112221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Online Pronunciation Course – English Town">
            <a:extLst>
              <a:ext uri="{FF2B5EF4-FFF2-40B4-BE49-F238E27FC236}">
                <a16:creationId xmlns:a16="http://schemas.microsoft.com/office/drawing/2014/main" id="{88F8B0CB-4633-499E-9314-C74A3B67E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30" y="1291053"/>
            <a:ext cx="4814454" cy="481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0B70BB8-52CF-43C9-BB4C-5BB3729AD617}"/>
              </a:ext>
            </a:extLst>
          </p:cNvPr>
          <p:cNvSpPr/>
          <p:nvPr/>
        </p:nvSpPr>
        <p:spPr>
          <a:xfrm>
            <a:off x="6705597" y="3989833"/>
            <a:ext cx="5153894" cy="112221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/>
              <a:t>pronounciation</a:t>
            </a:r>
            <a:endParaRPr lang="en-US" sz="5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F5D15D-0630-4BDD-A3BF-2B7E6E75055B}"/>
              </a:ext>
            </a:extLst>
          </p:cNvPr>
          <p:cNvSpPr/>
          <p:nvPr/>
        </p:nvSpPr>
        <p:spPr>
          <a:xfrm>
            <a:off x="6705597" y="5264244"/>
            <a:ext cx="4544291" cy="112221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6232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A1FFD61-1766-4A8E-98F4-C8E3BEE00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82" y="179970"/>
            <a:ext cx="4367230" cy="1011659"/>
          </a:xfrm>
        </p:spPr>
        <p:txBody>
          <a:bodyPr/>
          <a:lstStyle/>
          <a:p>
            <a:pPr algn="ctr"/>
            <a:r>
              <a:rPr lang="en-US" dirty="0"/>
              <a:t>vocabulary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7CC7BA-2A3D-40DB-9B95-A0F66EFDA9C0}"/>
              </a:ext>
            </a:extLst>
          </p:cNvPr>
          <p:cNvSpPr txBox="1"/>
          <p:nvPr/>
        </p:nvSpPr>
        <p:spPr>
          <a:xfrm>
            <a:off x="1122217" y="1440872"/>
            <a:ext cx="97397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5400" dirty="0"/>
              <a:t>report card (n)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5400" dirty="0"/>
              <a:t>proud (of) (adj)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5400" dirty="0"/>
              <a:t>improve (v)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5400" dirty="0"/>
              <a:t>pronounce (v)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5400" dirty="0"/>
              <a:t>pronunciation (n)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679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5890D00-EB17-4E29-8D80-3417B033C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850398"/>
              </p:ext>
            </p:extLst>
          </p:nvPr>
        </p:nvGraphicFramePr>
        <p:xfrm>
          <a:off x="351162" y="1038558"/>
          <a:ext cx="11945814" cy="5455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0545">
                  <a:extLst>
                    <a:ext uri="{9D8B030D-6E8A-4147-A177-3AD203B41FA5}">
                      <a16:colId xmlns:a16="http://schemas.microsoft.com/office/drawing/2014/main" val="2912606792"/>
                    </a:ext>
                  </a:extLst>
                </a:gridCol>
                <a:gridCol w="10885269">
                  <a:extLst>
                    <a:ext uri="{9D8B030D-6E8A-4147-A177-3AD203B41FA5}">
                      <a16:colId xmlns:a16="http://schemas.microsoft.com/office/drawing/2014/main" val="1742335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Mom: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Tim? Tim? Are you home?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606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Tim: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Yes, Mom. I’m in the living-room. What is it, Mom?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475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Mom: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 went to your school today and Miss Jackson gave me your </a:t>
                      </a:r>
                      <a:r>
                        <a:rPr lang="en-US" sz="2000" dirty="0">
                          <a:solidFill>
                            <a:schemeClr val="accent1"/>
                          </a:solidFill>
                        </a:rPr>
                        <a:t>report card</a:t>
                      </a:r>
                      <a:r>
                        <a:rPr lang="en-US" sz="20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22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Tim: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Oh, is it a good report?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574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Mom: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Don’t worry. It’s excellent. You did very well.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925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Tim: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May I see the report?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979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Mom: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Sure. I’m </a:t>
                      </a:r>
                      <a:r>
                        <a:rPr lang="en-US" sz="2000" dirty="0">
                          <a:solidFill>
                            <a:schemeClr val="accent1"/>
                          </a:solidFill>
                        </a:rPr>
                        <a:t>proud of </a:t>
                      </a:r>
                      <a:r>
                        <a:rPr lang="en-US" sz="2000" dirty="0"/>
                        <a:t>you, Tim. I know you worked really hard this semester.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975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Tim: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Thanks, Mom.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548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Mom: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But there’s one thing you need to </a:t>
                      </a:r>
                      <a:r>
                        <a:rPr lang="en-US" sz="2000" dirty="0">
                          <a:solidFill>
                            <a:schemeClr val="accent1"/>
                          </a:solidFill>
                        </a:rPr>
                        <a:t>improve</a:t>
                      </a:r>
                      <a:r>
                        <a:rPr lang="en-US" sz="20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746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Tim: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What’s that, Mom?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620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Mom: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Miss Jackson said you should work harder on your Spanish </a:t>
                      </a:r>
                      <a:r>
                        <a:rPr lang="en-US" sz="2000" dirty="0">
                          <a:solidFill>
                            <a:schemeClr val="accent1"/>
                          </a:solidFill>
                        </a:rPr>
                        <a:t>pronunciation</a:t>
                      </a:r>
                      <a:r>
                        <a:rPr lang="en-US" sz="2000" dirty="0"/>
                        <a:t>. She asked me to give you this dictionary.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902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Tim: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Yes, I know. Some of those Spanish sounds are really hard. I’ll try my best to improve them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467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Mom: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 believe you can do it, Tim.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972226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273B67-11EE-4E65-BD37-D7BD207A4E97}"/>
              </a:ext>
            </a:extLst>
          </p:cNvPr>
          <p:cNvSpPr/>
          <p:nvPr/>
        </p:nvSpPr>
        <p:spPr>
          <a:xfrm>
            <a:off x="3851564" y="130233"/>
            <a:ext cx="4835236" cy="6373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LISTEN AND READ</a:t>
            </a:r>
          </a:p>
        </p:txBody>
      </p:sp>
    </p:spTree>
    <p:extLst>
      <p:ext uri="{BB962C8B-B14F-4D97-AF65-F5344CB8AC3E}">
        <p14:creationId xmlns:p14="http://schemas.microsoft.com/office/powerpoint/2010/main" val="3002550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5A71F-FE6F-4AD8-82E2-6DFD607AAC50}"/>
              </a:ext>
            </a:extLst>
          </p:cNvPr>
          <p:cNvSpPr txBox="1">
            <a:spLocks/>
          </p:cNvSpPr>
          <p:nvPr/>
        </p:nvSpPr>
        <p:spPr>
          <a:xfrm>
            <a:off x="3602182" y="179970"/>
            <a:ext cx="4367230" cy="10116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TRUE OR FALSE 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202014-C4C4-4C97-A47C-82AEB173E3A3}"/>
              </a:ext>
            </a:extLst>
          </p:cNvPr>
          <p:cNvSpPr/>
          <p:nvPr/>
        </p:nvSpPr>
        <p:spPr>
          <a:xfrm>
            <a:off x="304799" y="1191629"/>
            <a:ext cx="8035637" cy="6650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a) Tim was out when his mother called him.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EC699AA-7152-4319-821D-E90DF3D62D8C}"/>
              </a:ext>
            </a:extLst>
          </p:cNvPr>
          <p:cNvSpPr/>
          <p:nvPr/>
        </p:nvSpPr>
        <p:spPr>
          <a:xfrm>
            <a:off x="9642764" y="1094509"/>
            <a:ext cx="1496291" cy="762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FALSE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C828203-65BF-4601-B572-D5F9BD8E0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434181"/>
              </p:ext>
            </p:extLst>
          </p:nvPr>
        </p:nvGraphicFramePr>
        <p:xfrm>
          <a:off x="304799" y="2068598"/>
          <a:ext cx="11682432" cy="46094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0477">
                  <a:extLst>
                    <a:ext uri="{9D8B030D-6E8A-4147-A177-3AD203B41FA5}">
                      <a16:colId xmlns:a16="http://schemas.microsoft.com/office/drawing/2014/main" val="2912606792"/>
                    </a:ext>
                  </a:extLst>
                </a:gridCol>
                <a:gridCol w="10261955">
                  <a:extLst>
                    <a:ext uri="{9D8B030D-6E8A-4147-A177-3AD203B41FA5}">
                      <a16:colId xmlns:a16="http://schemas.microsoft.com/office/drawing/2014/main" val="1742335831"/>
                    </a:ext>
                  </a:extLst>
                </a:gridCol>
              </a:tblGrid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Mom: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Tim? Tim? Are you home?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606081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Tim: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Yes, Mom. I’m in the living-room. What is it, Mom?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475267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Mom: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 went to your school today and Miss Jackson gave me your 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report card</a:t>
                      </a:r>
                      <a:r>
                        <a:rPr lang="en-US" sz="16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22208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Tim: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Oh, is it a good report?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574219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Mom: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Don’t worry. It’s excellent. You did very well.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925342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Tim: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May I see the report?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979112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Mom: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Sure. I’m 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proud of </a:t>
                      </a:r>
                      <a:r>
                        <a:rPr lang="en-US" sz="1600" dirty="0"/>
                        <a:t>you, Tim. I know you worked really hard this semester.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975530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Tim: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Thanks, Mom.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548790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Mom: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But there’s one thing you need to 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improve</a:t>
                      </a:r>
                      <a:r>
                        <a:rPr lang="en-US" sz="16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746810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Tim: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What’s that, Mom?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620664"/>
                  </a:ext>
                </a:extLst>
              </a:tr>
              <a:tr h="586072">
                <a:tc>
                  <a:txBody>
                    <a:bodyPr/>
                    <a:lstStyle/>
                    <a:p>
                      <a:r>
                        <a:rPr lang="en-US" sz="1400" b="1" dirty="0"/>
                        <a:t>Mom: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 Jackson said you should work harder on your Spanish 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</a:rPr>
                        <a:t>pronunciation</a:t>
                      </a:r>
                      <a:r>
                        <a:rPr lang="en-US" sz="1600" dirty="0"/>
                        <a:t>. She asked me to give you this dictionary.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902757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r>
                        <a:rPr lang="en-US" sz="1400" b="1" dirty="0"/>
                        <a:t>Tim: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Yes, I know. Some of those Spanish sounds are really hard. I’ll try my best to improve them.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467272"/>
                  </a:ext>
                </a:extLst>
              </a:tr>
              <a:tr h="3282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Mom: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 believe you can do it, Tim.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972226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045A5E-87C2-4906-BF5E-78D2554E91F0}"/>
              </a:ext>
            </a:extLst>
          </p:cNvPr>
          <p:cNvCxnSpPr/>
          <p:nvPr/>
        </p:nvCxnSpPr>
        <p:spPr>
          <a:xfrm>
            <a:off x="1496291" y="1759527"/>
            <a:ext cx="126076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0CFFB9D-53B3-4202-BA1A-054373FFB5E0}"/>
              </a:ext>
            </a:extLst>
          </p:cNvPr>
          <p:cNvCxnSpPr/>
          <p:nvPr/>
        </p:nvCxnSpPr>
        <p:spPr>
          <a:xfrm>
            <a:off x="2757055" y="2424545"/>
            <a:ext cx="126076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F8BCF1F-E91E-4DD0-9C0E-446CB66C9E34}"/>
              </a:ext>
            </a:extLst>
          </p:cNvPr>
          <p:cNvCxnSpPr>
            <a:cxnSpLocks/>
          </p:cNvCxnSpPr>
          <p:nvPr/>
        </p:nvCxnSpPr>
        <p:spPr>
          <a:xfrm>
            <a:off x="2757055" y="2743199"/>
            <a:ext cx="203661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94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2544420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87</TotalTime>
  <Words>1557</Words>
  <Application>Microsoft Office PowerPoint</Application>
  <PresentationFormat>Widescreen</PresentationFormat>
  <Paragraphs>243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Rockwell</vt:lpstr>
      <vt:lpstr>Rockwell Condensed</vt:lpstr>
      <vt:lpstr>Times New Roman</vt:lpstr>
      <vt:lpstr>VNI-Park</vt:lpstr>
      <vt:lpstr>Wingdings</vt:lpstr>
      <vt:lpstr>Wood Type</vt:lpstr>
      <vt:lpstr>PowerPoint Presentation</vt:lpstr>
      <vt:lpstr>Unit 5: study habits</vt:lpstr>
      <vt:lpstr>vocabulary</vt:lpstr>
      <vt:lpstr>vocabulary</vt:lpstr>
      <vt:lpstr>vocabulary</vt:lpstr>
      <vt:lpstr>vocabulary</vt:lpstr>
      <vt:lpstr>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Phan  Như Ngọc</dc:creator>
  <cp:lastModifiedBy>Phan  Như Ngọc</cp:lastModifiedBy>
  <cp:revision>1</cp:revision>
  <dcterms:created xsi:type="dcterms:W3CDTF">2021-10-21T16:19:47Z</dcterms:created>
  <dcterms:modified xsi:type="dcterms:W3CDTF">2021-10-21T17:47:40Z</dcterms:modified>
</cp:coreProperties>
</file>